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3"/>
    <p:sldId id="257" r:id="rId4"/>
    <p:sldId id="305" r:id="rId5"/>
    <p:sldId id="310" r:id="rId6"/>
    <p:sldId id="316" r:id="rId7"/>
    <p:sldId id="312" r:id="rId8"/>
    <p:sldId id="327" r:id="rId9"/>
    <p:sldId id="333" r:id="rId10"/>
    <p:sldId id="334" r:id="rId11"/>
    <p:sldId id="335" r:id="rId12"/>
    <p:sldId id="326" r:id="rId13"/>
  </p:sldIdLst>
  <p:sldSz cx="12192000" cy="6858000"/>
  <p:notesSz cx="12192000" cy="6858000"/>
  <p:custDataLst>
    <p:tags r:id="rId18"/>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6" userDrawn="1">
          <p15:clr>
            <a:srgbClr val="A4A3A4"/>
          </p15:clr>
        </p15:guide>
        <p15:guide id="2" pos="21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2876"/>
        <p:guide pos="21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8.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slideLayout" Target="../slideLayouts/slideLayout5.xml"/><Relationship Id="rId14" Type="http://schemas.openxmlformats.org/officeDocument/2006/relationships/image" Target="../media/image14.png"/><Relationship Id="rId13" Type="http://schemas.openxmlformats.org/officeDocument/2006/relationships/image" Target="../media/image13.jpeg"/><Relationship Id="rId12" Type="http://schemas.openxmlformats.org/officeDocument/2006/relationships/image" Target="../media/image12.pn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33.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4.xml"/><Relationship Id="rId7" Type="http://schemas.openxmlformats.org/officeDocument/2006/relationships/image" Target="../media/image2.png"/><Relationship Id="rId6" Type="http://schemas.openxmlformats.org/officeDocument/2006/relationships/tags" Target="../tags/tag3.xml"/><Relationship Id="rId5" Type="http://schemas.openxmlformats.org/officeDocument/2006/relationships/image" Target="../media/image1.jpe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35.png"/><Relationship Id="rId13" Type="http://schemas.openxmlformats.org/officeDocument/2006/relationships/slideLayout" Target="../slideLayouts/slideLayout5.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image" Target="../media/image34.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29.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30.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20" name="object 20"/>
          <p:cNvSpPr txBox="1"/>
          <p:nvPr/>
        </p:nvSpPr>
        <p:spPr>
          <a:xfrm>
            <a:off x="897255" y="107315"/>
            <a:ext cx="2614930" cy="688975"/>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FFFFFF"/>
                </a:solidFill>
                <a:effectLst>
                  <a:outerShdw blurRad="38100" dist="38100" dir="2700000" algn="tl">
                    <a:srgbClr val="000000">
                      <a:alpha val="43137"/>
                    </a:srgbClr>
                  </a:outerShdw>
                </a:effectLst>
                <a:uFillTx/>
                <a:latin typeface="Times New Roman" panose="02020603050405020304" charset="0"/>
                <a:ea typeface="宋体" panose="02010600030101010101" pitchFamily="2" charset="-122"/>
                <a:cs typeface="Times New Roman" panose="02020603050405020304" charset="0"/>
              </a:rPr>
              <a:t>C</a:t>
            </a:r>
            <a:r>
              <a:rPr lang="en-US" sz="2200" dirty="0">
                <a:solidFill>
                  <a:srgbClr val="FFFFFF"/>
                </a:solidFill>
                <a:effectLst>
                  <a:outerShdw blurRad="38100" dist="38100" dir="2700000" algn="tl">
                    <a:srgbClr val="000000">
                      <a:alpha val="43137"/>
                    </a:srgbClr>
                  </a:outerShdw>
                </a:effectLst>
                <a:uFillTx/>
                <a:latin typeface="Times New Roman" panose="02020603050405020304" charset="0"/>
                <a:ea typeface="宋体" panose="02010600030101010101" pitchFamily="2" charset="-122"/>
                <a:cs typeface="Times New Roman" panose="02020603050405020304" charset="0"/>
              </a:rPr>
              <a:t>hongqing University  of  Technology</a:t>
            </a:r>
            <a:r>
              <a:rPr lang="en-US" sz="2200" dirty="0">
                <a:solidFill>
                  <a:srgbClr val="FFFFFF"/>
                </a:solidFill>
                <a:uFillTx/>
                <a:latin typeface="Times New Roman" panose="02020603050405020304" charset="0"/>
                <a:ea typeface="宋体" panose="02010600030101010101" pitchFamily="2" charset="-122"/>
                <a:cs typeface="Times New Roman" panose="02020603050405020304" charset="0"/>
              </a:rPr>
              <a:t> </a:t>
            </a:r>
            <a:endParaRPr lang="en-US" sz="2200" dirty="0">
              <a:solidFill>
                <a:srgbClr val="FFFFFF"/>
              </a:solidFill>
              <a:uFillTx/>
              <a:latin typeface="Times New Roman" panose="02020603050405020304" charset="0"/>
              <a:ea typeface="宋体" panose="02010600030101010101" pitchFamily="2" charset="-122"/>
              <a:cs typeface="Times New Roman" panose="02020603050405020304" charset="0"/>
            </a:endParaRPr>
          </a:p>
        </p:txBody>
      </p:sp>
      <p:sp>
        <p:nvSpPr>
          <p:cNvPr id="21" name="object 21"/>
          <p:cNvSpPr txBox="1"/>
          <p:nvPr/>
        </p:nvSpPr>
        <p:spPr>
          <a:xfrm>
            <a:off x="9697720" y="11430"/>
            <a:ext cx="2256155" cy="826135"/>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Times New Roman" panose="02020603050405020304" charset="0"/>
                <a:cs typeface="Times New Roman" panose="02020603050405020304" charset="0"/>
              </a:rPr>
              <a:t>ATAI</a:t>
            </a:r>
            <a:endParaRPr sz="1500">
              <a:latin typeface="Times New Roman" panose="02020603050405020304" charset="0"/>
              <a:cs typeface="Times New Roman" panose="02020603050405020304" charset="0"/>
            </a:endParaRPr>
          </a:p>
          <a:p>
            <a:pPr marL="12700" marR="5080" algn="ctr">
              <a:lnSpc>
                <a:spcPct val="100000"/>
              </a:lnSpc>
              <a:spcBef>
                <a:spcPts val="125"/>
              </a:spcBef>
            </a:pPr>
            <a:r>
              <a:rPr sz="1800" spc="-215" dirty="0">
                <a:solidFill>
                  <a:srgbClr val="D9D9D9"/>
                </a:solidFill>
                <a:latin typeface="Times New Roman" panose="02020603050405020304" charset="0"/>
                <a:cs typeface="Times New Roman" panose="02020603050405020304" charset="0"/>
              </a:rPr>
              <a:t>Advanced</a:t>
            </a:r>
            <a:r>
              <a:rPr sz="1800" spc="-500" dirty="0">
                <a:solidFill>
                  <a:srgbClr val="D9D9D9"/>
                </a:solidFill>
                <a:latin typeface="Times New Roman" panose="02020603050405020304" charset="0"/>
                <a:cs typeface="Times New Roman" panose="02020603050405020304" charset="0"/>
              </a:rPr>
              <a:t> </a:t>
            </a:r>
            <a:r>
              <a:rPr lang="en-US" sz="1800" spc="-500" dirty="0">
                <a:solidFill>
                  <a:srgbClr val="D9D9D9"/>
                </a:solidFill>
                <a:latin typeface="Times New Roman" panose="02020603050405020304" charset="0"/>
                <a:cs typeface="Times New Roman" panose="02020603050405020304" charset="0"/>
              </a:rPr>
              <a:t>              </a:t>
            </a:r>
            <a:r>
              <a:rPr lang="en-US" sz="1800" spc="-220" dirty="0">
                <a:solidFill>
                  <a:srgbClr val="D9D9D9"/>
                </a:solidFill>
                <a:latin typeface="Times New Roman" panose="02020603050405020304" charset="0"/>
                <a:cs typeface="Times New Roman" panose="02020603050405020304" charset="0"/>
              </a:rPr>
              <a:t>  </a:t>
            </a:r>
            <a:r>
              <a:rPr spc="-220" dirty="0">
                <a:solidFill>
                  <a:srgbClr val="D9D9D9"/>
                </a:solidFill>
                <a:latin typeface="Times New Roman" panose="02020603050405020304" charset="0"/>
                <a:cs typeface="Times New Roman" panose="02020603050405020304" charset="0"/>
                <a:sym typeface="+mn-ea"/>
              </a:rPr>
              <a:t>Technique</a:t>
            </a:r>
            <a:r>
              <a:rPr lang="en-US" sz="1800" spc="-220" dirty="0">
                <a:solidFill>
                  <a:srgbClr val="D9D9D9"/>
                </a:solidFill>
                <a:latin typeface="Times New Roman" panose="02020603050405020304" charset="0"/>
                <a:cs typeface="Times New Roman" panose="02020603050405020304" charset="0"/>
              </a:rPr>
              <a:t>  </a:t>
            </a:r>
            <a:r>
              <a:rPr sz="1800" spc="-220" dirty="0">
                <a:solidFill>
                  <a:srgbClr val="D9D9D9"/>
                </a:solidFill>
                <a:latin typeface="Times New Roman" panose="02020603050405020304" charset="0"/>
                <a:cs typeface="Times New Roman" panose="02020603050405020304" charset="0"/>
              </a:rPr>
              <a:t>of </a:t>
            </a:r>
            <a:r>
              <a:rPr sz="1800" spc="-80" dirty="0">
                <a:solidFill>
                  <a:srgbClr val="D9D9D9"/>
                </a:solidFill>
                <a:latin typeface="Times New Roman" panose="02020603050405020304" charset="0"/>
                <a:cs typeface="Times New Roman" panose="02020603050405020304" charset="0"/>
              </a:rPr>
              <a:t> </a:t>
            </a:r>
            <a:r>
              <a:rPr sz="1800" spc="-180" dirty="0">
                <a:solidFill>
                  <a:srgbClr val="D9D9D9"/>
                </a:solidFill>
                <a:latin typeface="Times New Roman" panose="02020603050405020304" charset="0"/>
                <a:cs typeface="Times New Roman" panose="02020603050405020304" charset="0"/>
              </a:rPr>
              <a:t>Artificial</a:t>
            </a:r>
            <a:r>
              <a:rPr sz="1800" spc="75" dirty="0">
                <a:solidFill>
                  <a:srgbClr val="D9D9D9"/>
                </a:solidFill>
                <a:latin typeface="Times New Roman" panose="02020603050405020304" charset="0"/>
                <a:cs typeface="Times New Roman" panose="02020603050405020304" charset="0"/>
              </a:rPr>
              <a:t> </a:t>
            </a:r>
            <a:r>
              <a:rPr sz="1800" spc="-190" dirty="0">
                <a:solidFill>
                  <a:srgbClr val="D9D9D9"/>
                </a:solidFill>
                <a:latin typeface="Times New Roman" panose="02020603050405020304" charset="0"/>
                <a:cs typeface="Times New Roman" panose="02020603050405020304" charset="0"/>
              </a:rPr>
              <a:t>Intelligence</a:t>
            </a:r>
            <a:endParaRPr sz="1800">
              <a:latin typeface="Times New Roman" panose="02020603050405020304" charset="0"/>
              <a:cs typeface="Times New Roman" panose="02020603050405020304" charset="0"/>
            </a:endParaRPr>
          </a:p>
        </p:txBody>
      </p:sp>
      <p:sp>
        <p:nvSpPr>
          <p:cNvPr id="31" name="object 31"/>
          <p:cNvSpPr/>
          <p:nvPr/>
        </p:nvSpPr>
        <p:spPr>
          <a:xfrm>
            <a:off x="10754868" y="5894831"/>
            <a:ext cx="1437131" cy="963165"/>
          </a:xfrm>
          <a:prstGeom prst="rect">
            <a:avLst/>
          </a:prstGeom>
          <a:blipFill>
            <a:blip r:embed="rId9"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0"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1"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2"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3" cstate="print"/>
            <a:stretch>
              <a:fillRect/>
            </a:stretch>
          </a:blipFill>
        </p:spPr>
        <p:txBody>
          <a:bodyPr wrap="square" lIns="0" tIns="0" rIns="0" bIns="0" rtlCol="0"/>
          <a:lstStyle/>
          <a:p/>
        </p:txBody>
      </p:sp>
      <p:sp>
        <p:nvSpPr>
          <p:cNvPr id="37" name="object 37"/>
          <p:cNvSpPr txBox="1"/>
          <p:nvPr/>
        </p:nvSpPr>
        <p:spPr>
          <a:xfrm>
            <a:off x="7143750" y="5918200"/>
            <a:ext cx="38430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spc="-25" dirty="0">
                <a:solidFill>
                  <a:srgbClr val="1F4E79"/>
                </a:solidFill>
                <a:latin typeface="Times New Roman" panose="02020603050405020304"/>
                <a:cs typeface="Times New Roman" panose="02020603050405020304"/>
              </a:rPr>
              <a:t> Shu Ming </a:t>
            </a:r>
            <a:r>
              <a:rPr lang="en-US" sz="2400" b="1" spc="-25" dirty="0">
                <a:solidFill>
                  <a:srgbClr val="1F4E79"/>
                </a:solidFill>
                <a:latin typeface="Times New Roman" panose="02020603050405020304"/>
                <a:cs typeface="Times New Roman" panose="02020603050405020304"/>
                <a:sym typeface="+mn-ea"/>
              </a:rPr>
              <a:t>Jiang</a:t>
            </a:r>
            <a:endParaRPr lang="en-US" sz="2400">
              <a:latin typeface="Times New Roman" panose="02020603050405020304"/>
              <a:cs typeface="Times New Roman" panose="02020603050405020304"/>
            </a:endParaRPr>
          </a:p>
        </p:txBody>
      </p:sp>
      <p:sp>
        <p:nvSpPr>
          <p:cNvPr id="38" name="object 38"/>
          <p:cNvSpPr txBox="1"/>
          <p:nvPr/>
        </p:nvSpPr>
        <p:spPr>
          <a:xfrm>
            <a:off x="165735" y="1219200"/>
            <a:ext cx="11772265" cy="975995"/>
          </a:xfrm>
          <a:prstGeom prst="rect">
            <a:avLst/>
          </a:prstGeom>
        </p:spPr>
        <p:txBody>
          <a:bodyPr vert="horz" wrap="square" lIns="0" tIns="12065" rIns="0" bIns="0" rtlCol="0">
            <a:noAutofit/>
          </a:bodyPr>
          <a:lstStyle/>
          <a:p>
            <a:pPr marL="1289685" marR="5080" indent="-1277620" algn="ctr">
              <a:lnSpc>
                <a:spcPct val="100000"/>
              </a:lnSpc>
              <a:spcBef>
                <a:spcPts val="95"/>
              </a:spcBef>
            </a:pPr>
            <a:r>
              <a:rPr lang="en-US" altLang="zh-CN" sz="2800" b="1" dirty="0">
                <a:solidFill>
                  <a:schemeClr val="accent1"/>
                </a:solidFill>
                <a:effectLst>
                  <a:innerShdw blurRad="63500" dist="50800" dir="18900000">
                    <a:prstClr val="black">
                      <a:alpha val="50000"/>
                    </a:prstClr>
                  </a:innerShdw>
                </a:effectLst>
                <a:latin typeface="Times New Roman" panose="02020603050405020304"/>
                <a:cs typeface="Times New Roman" panose="02020603050405020304"/>
              </a:rPr>
              <a:t>UNIC-Adapter: Unified Image-instruction Adapter with Multi-modal  Transformer for Image Generation</a:t>
            </a:r>
            <a:endParaRPr lang="en-US" altLang="zh-CN" sz="2800" b="1" dirty="0">
              <a:solidFill>
                <a:schemeClr val="accent1"/>
              </a:solidFill>
              <a:effectLst>
                <a:innerShdw blurRad="63500" dist="50800" dir="18900000">
                  <a:prstClr val="black">
                    <a:alpha val="50000"/>
                  </a:prstClr>
                </a:innerShdw>
              </a:effectLst>
              <a:latin typeface="Times New Roman" panose="02020603050405020304"/>
              <a:cs typeface="Times New Roman" panose="02020603050405020304"/>
            </a:endParaRPr>
          </a:p>
        </p:txBody>
      </p:sp>
      <p:sp>
        <p:nvSpPr>
          <p:cNvPr id="27" name="文本框 26"/>
          <p:cNvSpPr txBox="1"/>
          <p:nvPr/>
        </p:nvSpPr>
        <p:spPr>
          <a:xfrm>
            <a:off x="3810000" y="5029200"/>
            <a:ext cx="4178300" cy="368300"/>
          </a:xfrm>
          <a:prstGeom prst="rect">
            <a:avLst/>
          </a:prstGeom>
          <a:noFill/>
        </p:spPr>
        <p:txBody>
          <a:bodyPr wrap="square" rtlCol="0">
            <a:spAutoFit/>
          </a:bodyPr>
          <a:p>
            <a:pPr algn="ctr"/>
            <a:r>
              <a:rPr lang="en-US" altLang="zh-CN"/>
              <a:t>code:NONE</a:t>
            </a:r>
            <a:endParaRPr lang="en-US" altLang="zh-CN"/>
          </a:p>
        </p:txBody>
      </p:sp>
      <p:sp>
        <p:nvSpPr>
          <p:cNvPr id="39" name="object 39"/>
          <p:cNvSpPr txBox="1"/>
          <p:nvPr/>
        </p:nvSpPr>
        <p:spPr>
          <a:xfrm>
            <a:off x="9564370" y="5547995"/>
            <a:ext cx="1938655" cy="257810"/>
          </a:xfrm>
          <a:prstGeom prst="rect">
            <a:avLst/>
          </a:prstGeom>
        </p:spPr>
        <p:txBody>
          <a:bodyPr vert="horz" wrap="square" lIns="0" tIns="12065" rIns="0" bIns="0" rtlCol="0">
            <a:spAutoFit/>
          </a:bodyPr>
          <a:p>
            <a:pPr marL="12700">
              <a:lnSpc>
                <a:spcPct val="100000"/>
              </a:lnSpc>
              <a:spcBef>
                <a:spcPts val="95"/>
              </a:spcBef>
            </a:pPr>
            <a:r>
              <a:rPr sz="1600" b="1" spc="150" dirty="0">
                <a:solidFill>
                  <a:srgbClr val="1F4E79"/>
                </a:solidFill>
                <a:latin typeface="Times New Roman" panose="02020603050405020304" charset="0"/>
                <a:cs typeface="Times New Roman" panose="02020603050405020304" charset="0"/>
              </a:rPr>
              <a:t>—— </a:t>
            </a:r>
            <a:r>
              <a:rPr lang="en-US" sz="1600" b="1" spc="5" dirty="0">
                <a:solidFill>
                  <a:srgbClr val="1F4E79"/>
                </a:solidFill>
                <a:latin typeface="Times New Roman" panose="02020603050405020304" charset="0"/>
                <a:ea typeface="+mj-ea"/>
                <a:cs typeface="Times New Roman" panose="02020603050405020304" charset="0"/>
              </a:rPr>
              <a:t>CVPR</a:t>
            </a:r>
            <a:r>
              <a:rPr lang="en-US" sz="1600" b="1" spc="5" dirty="0">
                <a:solidFill>
                  <a:srgbClr val="1F4E79"/>
                </a:solidFill>
                <a:latin typeface="Times New Roman" panose="02020603050405020304" charset="0"/>
                <a:ea typeface="+mj-ea"/>
                <a:cs typeface="Times New Roman" panose="02020603050405020304" charset="0"/>
              </a:rPr>
              <a:t> ’25</a:t>
            </a:r>
            <a:endParaRPr lang="en-US" sz="1600" b="1" spc="5" dirty="0">
              <a:solidFill>
                <a:srgbClr val="1F4E79"/>
              </a:solidFill>
              <a:latin typeface="Times New Roman" panose="02020603050405020304" charset="0"/>
              <a:ea typeface="+mj-ea"/>
              <a:cs typeface="Times New Roman" panose="02020603050405020304" charset="0"/>
            </a:endParaRPr>
          </a:p>
        </p:txBody>
      </p:sp>
      <p:pic>
        <p:nvPicPr>
          <p:cNvPr id="23" name="图片 22"/>
          <p:cNvPicPr>
            <a:picLocks noChangeAspect="1"/>
          </p:cNvPicPr>
          <p:nvPr/>
        </p:nvPicPr>
        <p:blipFill>
          <a:blip r:embed="rId14"/>
          <a:stretch>
            <a:fillRect/>
          </a:stretch>
        </p:blipFill>
        <p:spPr>
          <a:xfrm>
            <a:off x="779145" y="2195195"/>
            <a:ext cx="10495915" cy="18738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13" name="图片 12"/>
          <p:cNvPicPr>
            <a:picLocks noChangeAspect="1"/>
          </p:cNvPicPr>
          <p:nvPr/>
        </p:nvPicPr>
        <p:blipFill>
          <a:blip r:embed="rId4"/>
          <a:stretch>
            <a:fillRect/>
          </a:stretch>
        </p:blipFill>
        <p:spPr>
          <a:xfrm>
            <a:off x="1905000" y="1371600"/>
            <a:ext cx="7886065" cy="51073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grpSp>
        <p:nvGrpSpPr>
          <p:cNvPr id="28" name="object 13"/>
          <p:cNvGrpSpPr/>
          <p:nvPr/>
        </p:nvGrpSpPr>
        <p:grpSpPr>
          <a:xfrm>
            <a:off x="3308603" y="2438400"/>
            <a:ext cx="4972050" cy="2268855"/>
            <a:chOff x="3308603" y="2438400"/>
            <a:chExt cx="4972050" cy="2268855"/>
          </a:xfrm>
        </p:grpSpPr>
        <p:sp>
          <p:nvSpPr>
            <p:cNvPr id="29" name="object 14"/>
            <p:cNvSpPr/>
            <p:nvPr/>
          </p:nvSpPr>
          <p:spPr>
            <a:xfrm>
              <a:off x="4097671" y="3788656"/>
              <a:ext cx="3473127" cy="346892"/>
            </a:xfrm>
            <a:prstGeom prst="rect">
              <a:avLst/>
            </a:prstGeom>
            <a:blipFill>
              <a:blip r:embed="rId1" cstate="print"/>
              <a:stretch>
                <a:fillRect/>
              </a:stretch>
            </a:blipFill>
          </p:spPr>
          <p:txBody>
            <a:bodyPr wrap="square" lIns="0" tIns="0" rIns="0" bIns="0" rtlCol="0"/>
            <a:lstStyle/>
            <a:p/>
          </p:txBody>
        </p:sp>
        <p:sp>
          <p:nvSpPr>
            <p:cNvPr id="30" name="object 15"/>
            <p:cNvSpPr/>
            <p:nvPr/>
          </p:nvSpPr>
          <p:spPr>
            <a:xfrm>
              <a:off x="3308603" y="2438400"/>
              <a:ext cx="4972050" cy="2268474"/>
            </a:xfrm>
            <a:prstGeom prst="rect">
              <a:avLst/>
            </a:prstGeom>
            <a:blipFill>
              <a:blip r:embed="rId2" cstate="print"/>
              <a:stretch>
                <a:fillRect/>
              </a:stretch>
            </a:blipFill>
          </p:spPr>
          <p:txBody>
            <a:bodyPr wrap="square" lIns="0" tIns="0" rIns="0" bIns="0" rtlCol="0"/>
            <a:lstStyle/>
            <a:p/>
          </p:txBody>
        </p:sp>
      </p:grpSp>
      <p:sp>
        <p:nvSpPr>
          <p:cNvPr id="31"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
        <p:nvSpPr>
          <p:cNvPr id="32" name="object 2"/>
          <p:cNvSpPr txBox="1"/>
          <p:nvPr>
            <p:custDataLst>
              <p:tags r:id="rId3"/>
            </p:custDataLst>
          </p:nvPr>
        </p:nvSpPr>
        <p:spPr>
          <a:xfrm>
            <a:off x="657148" y="48383"/>
            <a:ext cx="11349990" cy="509905"/>
          </a:xfrm>
          <a:prstGeom prst="rect">
            <a:avLst/>
          </a:prstGeom>
        </p:spPr>
        <p:txBody>
          <a:bodyPr vert="horz" wrap="square" lIns="0" tIns="10160" rIns="0" bIns="0" rtlCol="0">
            <a:spAutoFit/>
          </a:bodyPr>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3" name="object 3"/>
          <p:cNvGrpSpPr/>
          <p:nvPr/>
        </p:nvGrpSpPr>
        <p:grpSpPr>
          <a:xfrm>
            <a:off x="0" y="0"/>
            <a:ext cx="12192000" cy="603885"/>
            <a:chOff x="0" y="0"/>
            <a:chExt cx="12192000" cy="603885"/>
          </a:xfrm>
        </p:grpSpPr>
        <p:sp>
          <p:nvSpPr>
            <p:cNvPr id="34" name="object 4"/>
            <p:cNvSpPr/>
            <p:nvPr>
              <p:custDataLst>
                <p:tags r:id="rId4"/>
              </p:custDataLst>
            </p:nvPr>
          </p:nvSpPr>
          <p:spPr>
            <a:xfrm>
              <a:off x="0" y="0"/>
              <a:ext cx="12191999" cy="603503"/>
            </a:xfrm>
            <a:prstGeom prst="rect">
              <a:avLst/>
            </a:prstGeom>
            <a:blipFill>
              <a:blip r:embed="rId5" cstate="print"/>
              <a:stretch>
                <a:fillRect/>
              </a:stretch>
            </a:blipFill>
          </p:spPr>
          <p:txBody>
            <a:bodyPr wrap="square" lIns="0" tIns="0" rIns="0" bIns="0" rtlCol="0"/>
            <a:p/>
          </p:txBody>
        </p:sp>
        <p:sp>
          <p:nvSpPr>
            <p:cNvPr id="35" name="object 5"/>
            <p:cNvSpPr/>
            <p:nvPr>
              <p:custDataLst>
                <p:tags r:id="rId6"/>
              </p:custDataLst>
            </p:nvPr>
          </p:nvSpPr>
          <p:spPr>
            <a:xfrm>
              <a:off x="565403" y="126492"/>
              <a:ext cx="1888236" cy="464819"/>
            </a:xfrm>
            <a:prstGeom prst="rect">
              <a:avLst/>
            </a:prstGeom>
            <a:blipFill>
              <a:blip r:embed="rId7" cstate="print"/>
              <a:stretch>
                <a:fillRect/>
              </a:stretch>
            </a:blipFill>
          </p:spPr>
          <p:txBody>
            <a:bodyPr wrap="square" lIns="0" tIns="0" rIns="0" bIns="0" rtlCol="0"/>
            <a:p/>
          </p:txBody>
        </p:sp>
        <p:sp>
          <p:nvSpPr>
            <p:cNvPr id="36" name="object 6"/>
            <p:cNvSpPr/>
            <p:nvPr>
              <p:custDataLst>
                <p:tags r:id="rId8"/>
              </p:custDataLst>
            </p:nvPr>
          </p:nvSpPr>
          <p:spPr>
            <a:xfrm>
              <a:off x="11756136" y="0"/>
              <a:ext cx="374903" cy="504444"/>
            </a:xfrm>
            <a:prstGeom prst="rect">
              <a:avLst/>
            </a:prstGeom>
            <a:blipFill>
              <a:blip r:embed="rId9" cstate="print"/>
              <a:stretch>
                <a:fillRect/>
              </a:stretch>
            </a:blipFill>
          </p:spPr>
          <p:txBody>
            <a:bodyPr wrap="square" lIns="0" tIns="0" rIns="0" bIns="0" rtlCol="0"/>
            <a:p/>
          </p:txBody>
        </p:sp>
      </p:grpSp>
      <p:sp>
        <p:nvSpPr>
          <p:cNvPr id="37" name="object 10"/>
          <p:cNvSpPr txBox="1"/>
          <p:nvPr>
            <p:custDataLst>
              <p:tags r:id="rId10"/>
            </p:custDataLst>
          </p:nvPr>
        </p:nvSpPr>
        <p:spPr>
          <a:xfrm>
            <a:off x="644525" y="86360"/>
            <a:ext cx="1885950" cy="474345"/>
          </a:xfrm>
          <a:prstGeom prst="rect">
            <a:avLst/>
          </a:prstGeom>
        </p:spPr>
        <p:txBody>
          <a:bodyPr vert="horz" wrap="square" lIns="0" tIns="12700" rIns="0" bIns="0" rtlCol="0">
            <a:spAutoFit/>
          </a:bodyPr>
          <a:p>
            <a:pPr marL="12700" marR="5080">
              <a:lnSpc>
                <a:spcPct val="100000"/>
              </a:lnSpc>
              <a:spcBef>
                <a:spcPts val="100"/>
              </a:spcBef>
            </a:pPr>
            <a:r>
              <a:rPr sz="1500" dirty="0">
                <a:solidFill>
                  <a:srgbClr val="FFFFFF"/>
                </a:solidFill>
                <a:uFillTx/>
                <a:latin typeface="Times New Roman" panose="02020603050405020304" charset="0"/>
                <a:cs typeface="Times New Roman" panose="02020603050405020304" charset="0"/>
                <a:sym typeface="+mn-ea"/>
              </a:rPr>
              <a:t>Chongqing</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University  of</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Technology</a:t>
            </a:r>
            <a:endParaRPr sz="1500">
              <a:latin typeface="Times New Roman" panose="02020603050405020304" charset="0"/>
              <a:cs typeface="Times New Roman" panose="02020603050405020304" charset="0"/>
            </a:endParaRPr>
          </a:p>
        </p:txBody>
      </p:sp>
      <p:sp>
        <p:nvSpPr>
          <p:cNvPr id="38" name="object 11"/>
          <p:cNvSpPr/>
          <p:nvPr>
            <p:custDataLst>
              <p:tags r:id="rId11"/>
            </p:custDataLst>
          </p:nvPr>
        </p:nvSpPr>
        <p:spPr>
          <a:xfrm>
            <a:off x="11782043" y="0"/>
            <a:ext cx="339851" cy="504444"/>
          </a:xfrm>
          <a:prstGeom prst="rect">
            <a:avLst/>
          </a:prstGeom>
          <a:blipFill>
            <a:blip r:embed="rId9" cstate="print"/>
            <a:stretch>
              <a:fillRect/>
            </a:stretch>
          </a:blipFill>
        </p:spPr>
        <p:txBody>
          <a:bodyPr wrap="square" lIns="0" tIns="0" rIns="0" bIns="0" rtlCol="0"/>
          <a:p/>
        </p:txBody>
      </p:sp>
      <p:sp>
        <p:nvSpPr>
          <p:cNvPr id="39" name="object 12"/>
          <p:cNvSpPr txBox="1"/>
          <p:nvPr>
            <p:custDataLst>
              <p:tags r:id="rId12"/>
            </p:custDataLst>
          </p:nvPr>
        </p:nvSpPr>
        <p:spPr>
          <a:xfrm>
            <a:off x="10681335" y="46355"/>
            <a:ext cx="1337945" cy="487045"/>
          </a:xfrm>
          <a:prstGeom prst="rect">
            <a:avLst/>
          </a:prstGeom>
        </p:spPr>
        <p:txBody>
          <a:bodyPr vert="horz" wrap="square" lIns="0" tIns="12700" rIns="0" bIns="0" rtlCol="0">
            <a:spAutoFit/>
          </a:bodyPr>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24" name="文本框 23"/>
          <p:cNvSpPr txBox="1"/>
          <p:nvPr/>
        </p:nvSpPr>
        <p:spPr>
          <a:xfrm>
            <a:off x="3657600" y="5969000"/>
            <a:ext cx="5080000" cy="645160"/>
          </a:xfrm>
          <a:prstGeom prst="rect">
            <a:avLst/>
          </a:prstGeom>
          <a:noFill/>
          <a:ln w="9525">
            <a:noFill/>
          </a:ln>
        </p:spPr>
        <p:txBody>
          <a:bodyPr>
            <a:spAutoFit/>
          </a:bodyPr>
          <a:p>
            <a:pPr indent="0"/>
            <a:r>
              <a:rPr lang="en-US" b="0">
                <a:solidFill>
                  <a:srgbClr val="000000"/>
                </a:solidFill>
                <a:latin typeface="Arial" panose="020B0604020202020204" pitchFamily="34" charset="0"/>
              </a:rPr>
              <a:t> </a:t>
            </a:r>
            <a:endParaRPr lang="en-US" altLang="en-US" b="0">
              <a:solidFill>
                <a:srgbClr val="000000"/>
              </a:solidFill>
              <a:latin typeface="Arial" panose="020B0604020202020204" pitchFamily="34" charset="0"/>
            </a:endParaRPr>
          </a:p>
        </p:txBody>
      </p:sp>
      <p:sp>
        <p:nvSpPr>
          <p:cNvPr id="16" name="object 16"/>
          <p:cNvSpPr txBox="1"/>
          <p:nvPr/>
        </p:nvSpPr>
        <p:spPr>
          <a:xfrm>
            <a:off x="4743450" y="600075"/>
            <a:ext cx="3038475" cy="627380"/>
          </a:xfrm>
          <a:prstGeom prst="rect">
            <a:avLst/>
          </a:prstGeom>
        </p:spPr>
        <p:txBody>
          <a:bodyPr vert="horz" wrap="square" lIns="0" tIns="12065" rIns="0" bIns="0" rtlCol="0">
            <a:spAutoFit/>
          </a:bodyPr>
          <a:p>
            <a:pPr marL="12700">
              <a:lnSpc>
                <a:spcPct val="100000"/>
              </a:lnSpc>
              <a:spcBef>
                <a:spcPts val="95"/>
              </a:spcBef>
            </a:pPr>
            <a:r>
              <a:rPr lang="en-US" sz="4000" b="1" spc="-5" dirty="0">
                <a:solidFill>
                  <a:srgbClr val="001F5F"/>
                </a:solidFill>
                <a:latin typeface="Times New Roman" panose="02020603050405020304"/>
                <a:cs typeface="Times New Roman" panose="02020603050405020304"/>
              </a:rPr>
              <a:t>Motivation</a:t>
            </a:r>
            <a:endParaRPr lang="en-US" sz="4000" b="1" spc="-5" dirty="0">
              <a:solidFill>
                <a:srgbClr val="001F5F"/>
              </a:solidFill>
              <a:latin typeface="Times New Roman" panose="02020603050405020304"/>
              <a:cs typeface="Times New Roman" panose="02020603050405020304"/>
            </a:endParaRPr>
          </a:p>
        </p:txBody>
      </p:sp>
      <p:sp>
        <p:nvSpPr>
          <p:cNvPr id="8" name="文本框 7"/>
          <p:cNvSpPr txBox="1"/>
          <p:nvPr/>
        </p:nvSpPr>
        <p:spPr>
          <a:xfrm>
            <a:off x="396240" y="1142365"/>
            <a:ext cx="11338560" cy="1313180"/>
          </a:xfrm>
          <a:prstGeom prst="rect">
            <a:avLst/>
          </a:prstGeom>
          <a:noFill/>
        </p:spPr>
        <p:txBody>
          <a:bodyPr wrap="square" rtlCol="0" anchor="t">
            <a:noAutofit/>
          </a:bodyPr>
          <a:p>
            <a:pPr indent="457200" algn="just"/>
            <a:r>
              <a:rPr lang="en-US" altLang="zh-CN" sz="2000"/>
              <a:t>1) Difficult to achieve precise control over pixel-level layouts, object appearances, and global styles when using text prompts alone, previous works introduce conditional images as auxiliary inputs for image generation, enhancing control but typically necessitating specialized models tailored to different types of reference inputs. </a:t>
            </a:r>
            <a:endParaRPr lang="en-US" altLang="zh-CN" sz="2000"/>
          </a:p>
        </p:txBody>
      </p:sp>
      <p:pic>
        <p:nvPicPr>
          <p:cNvPr id="7" name="图片 6"/>
          <p:cNvPicPr>
            <a:picLocks noChangeAspect="1"/>
          </p:cNvPicPr>
          <p:nvPr/>
        </p:nvPicPr>
        <p:blipFill>
          <a:blip r:embed="rId4"/>
          <a:stretch>
            <a:fillRect/>
          </a:stretch>
        </p:blipFill>
        <p:spPr>
          <a:xfrm>
            <a:off x="3200400" y="2209800"/>
            <a:ext cx="5351145" cy="45307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5015865" y="739775"/>
            <a:ext cx="2159635" cy="627380"/>
          </a:xfrm>
          <a:prstGeom prst="rect">
            <a:avLst/>
          </a:prstGeom>
        </p:spPr>
        <p:txBody>
          <a:bodyPr vert="horz" wrap="square" lIns="0" tIns="12065" rIns="0" bIns="0" rtlCol="0">
            <a:spAutoFit/>
          </a:bodyPr>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Overview</a:t>
            </a:r>
            <a:endParaRPr sz="4000" b="1" spc="-5" dirty="0">
              <a:solidFill>
                <a:srgbClr val="001F5F"/>
              </a:solidFill>
              <a:latin typeface="Times New Roman" panose="02020603050405020304"/>
              <a:cs typeface="Times New Roman" panose="02020603050405020304"/>
            </a:endParaRPr>
          </a:p>
        </p:txBody>
      </p:sp>
      <p:pic>
        <p:nvPicPr>
          <p:cNvPr id="7" name="图片 6"/>
          <p:cNvPicPr>
            <a:picLocks noChangeAspect="1"/>
          </p:cNvPicPr>
          <p:nvPr/>
        </p:nvPicPr>
        <p:blipFill>
          <a:blip r:embed="rId4"/>
          <a:stretch>
            <a:fillRect/>
          </a:stretch>
        </p:blipFill>
        <p:spPr>
          <a:xfrm>
            <a:off x="914400" y="1371600"/>
            <a:ext cx="10254615" cy="52978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5234305" y="685800"/>
            <a:ext cx="1722120" cy="627380"/>
          </a:xfrm>
          <a:prstGeom prst="rect">
            <a:avLst/>
          </a:prstGeom>
        </p:spPr>
        <p:txBody>
          <a:bodyPr vert="horz" wrap="square" lIns="0" tIns="12065" rIns="0" bIns="0" rtlCol="0">
            <a:spAutoFit/>
          </a:bodyPr>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7" name="图片 6"/>
          <p:cNvPicPr>
            <a:picLocks noChangeAspect="1"/>
          </p:cNvPicPr>
          <p:nvPr/>
        </p:nvPicPr>
        <p:blipFill>
          <a:blip r:embed="rId4"/>
          <a:stretch>
            <a:fillRect/>
          </a:stretch>
        </p:blipFill>
        <p:spPr>
          <a:xfrm>
            <a:off x="6362700" y="1730375"/>
            <a:ext cx="5829300" cy="876300"/>
          </a:xfrm>
          <a:prstGeom prst="rect">
            <a:avLst/>
          </a:prstGeom>
        </p:spPr>
      </p:pic>
      <p:pic>
        <p:nvPicPr>
          <p:cNvPr id="9" name="图片 8" descr="DIT"/>
          <p:cNvPicPr>
            <a:picLocks noChangeAspect="1"/>
          </p:cNvPicPr>
          <p:nvPr/>
        </p:nvPicPr>
        <p:blipFill>
          <a:blip r:embed="rId5"/>
          <a:stretch>
            <a:fillRect/>
          </a:stretch>
        </p:blipFill>
        <p:spPr>
          <a:xfrm>
            <a:off x="107950" y="2964180"/>
            <a:ext cx="3540760" cy="1924050"/>
          </a:xfrm>
          <a:prstGeom prst="rect">
            <a:avLst/>
          </a:prstGeom>
        </p:spPr>
      </p:pic>
      <p:pic>
        <p:nvPicPr>
          <p:cNvPr id="13" name="图片 12"/>
          <p:cNvPicPr>
            <a:picLocks noChangeAspect="1"/>
          </p:cNvPicPr>
          <p:nvPr/>
        </p:nvPicPr>
        <p:blipFill>
          <a:blip r:embed="rId6"/>
          <a:stretch>
            <a:fillRect/>
          </a:stretch>
        </p:blipFill>
        <p:spPr>
          <a:xfrm>
            <a:off x="6858000" y="3200400"/>
            <a:ext cx="5219700" cy="660400"/>
          </a:xfrm>
          <a:prstGeom prst="rect">
            <a:avLst/>
          </a:prstGeom>
        </p:spPr>
      </p:pic>
      <p:pic>
        <p:nvPicPr>
          <p:cNvPr id="14" name="图片 13"/>
          <p:cNvPicPr>
            <a:picLocks noChangeAspect="1"/>
          </p:cNvPicPr>
          <p:nvPr/>
        </p:nvPicPr>
        <p:blipFill>
          <a:blip r:embed="rId7"/>
          <a:stretch>
            <a:fillRect/>
          </a:stretch>
        </p:blipFill>
        <p:spPr>
          <a:xfrm>
            <a:off x="6906895" y="3886200"/>
            <a:ext cx="5026025" cy="726440"/>
          </a:xfrm>
          <a:prstGeom prst="rect">
            <a:avLst/>
          </a:prstGeom>
        </p:spPr>
      </p:pic>
      <p:pic>
        <p:nvPicPr>
          <p:cNvPr id="15" name="图片 14"/>
          <p:cNvPicPr>
            <a:picLocks noChangeAspect="1"/>
          </p:cNvPicPr>
          <p:nvPr/>
        </p:nvPicPr>
        <p:blipFill>
          <a:blip r:embed="rId8"/>
          <a:stretch>
            <a:fillRect/>
          </a:stretch>
        </p:blipFill>
        <p:spPr>
          <a:xfrm>
            <a:off x="3810000" y="1828800"/>
            <a:ext cx="2537460" cy="43789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5234305" y="685800"/>
            <a:ext cx="1722120" cy="627380"/>
          </a:xfrm>
          <a:prstGeom prst="rect">
            <a:avLst/>
          </a:prstGeom>
        </p:spPr>
        <p:txBody>
          <a:bodyPr vert="horz" wrap="square" lIns="0" tIns="12065" rIns="0" bIns="0" rtlCol="0">
            <a:spAutoFit/>
          </a:bodyPr>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7" name="图片 6"/>
          <p:cNvPicPr>
            <a:picLocks noChangeAspect="1"/>
          </p:cNvPicPr>
          <p:nvPr/>
        </p:nvPicPr>
        <p:blipFill>
          <a:blip r:embed="rId4"/>
          <a:stretch>
            <a:fillRect/>
          </a:stretch>
        </p:blipFill>
        <p:spPr>
          <a:xfrm>
            <a:off x="6393180" y="1395730"/>
            <a:ext cx="5626100" cy="1517015"/>
          </a:xfrm>
          <a:prstGeom prst="rect">
            <a:avLst/>
          </a:prstGeom>
        </p:spPr>
      </p:pic>
      <p:pic>
        <p:nvPicPr>
          <p:cNvPr id="9" name="图片 8"/>
          <p:cNvPicPr>
            <a:picLocks noChangeAspect="1"/>
          </p:cNvPicPr>
          <p:nvPr/>
        </p:nvPicPr>
        <p:blipFill>
          <a:blip r:embed="rId5"/>
          <a:stretch>
            <a:fillRect/>
          </a:stretch>
        </p:blipFill>
        <p:spPr>
          <a:xfrm>
            <a:off x="6858000" y="4495800"/>
            <a:ext cx="5020945" cy="1356995"/>
          </a:xfrm>
          <a:prstGeom prst="rect">
            <a:avLst/>
          </a:prstGeom>
        </p:spPr>
      </p:pic>
      <p:pic>
        <p:nvPicPr>
          <p:cNvPr id="14" name="图片 13"/>
          <p:cNvPicPr>
            <a:picLocks noChangeAspect="1"/>
          </p:cNvPicPr>
          <p:nvPr/>
        </p:nvPicPr>
        <p:blipFill>
          <a:blip r:embed="rId6"/>
          <a:stretch>
            <a:fillRect/>
          </a:stretch>
        </p:blipFill>
        <p:spPr>
          <a:xfrm>
            <a:off x="7543800" y="6096000"/>
            <a:ext cx="4084320" cy="396240"/>
          </a:xfrm>
          <a:prstGeom prst="rect">
            <a:avLst/>
          </a:prstGeom>
        </p:spPr>
      </p:pic>
      <p:pic>
        <p:nvPicPr>
          <p:cNvPr id="16" name="图片 15"/>
          <p:cNvPicPr>
            <a:picLocks noChangeAspect="1"/>
          </p:cNvPicPr>
          <p:nvPr/>
        </p:nvPicPr>
        <p:blipFill>
          <a:blip r:embed="rId7"/>
          <a:stretch>
            <a:fillRect/>
          </a:stretch>
        </p:blipFill>
        <p:spPr>
          <a:xfrm>
            <a:off x="6323330" y="3124200"/>
            <a:ext cx="5798820" cy="830580"/>
          </a:xfrm>
          <a:prstGeom prst="rect">
            <a:avLst/>
          </a:prstGeom>
        </p:spPr>
      </p:pic>
      <p:pic>
        <p:nvPicPr>
          <p:cNvPr id="17" name="图片 16"/>
          <p:cNvPicPr>
            <a:picLocks noChangeAspect="1"/>
          </p:cNvPicPr>
          <p:nvPr/>
        </p:nvPicPr>
        <p:blipFill>
          <a:blip r:embed="rId8"/>
          <a:stretch>
            <a:fillRect/>
          </a:stretch>
        </p:blipFill>
        <p:spPr>
          <a:xfrm>
            <a:off x="914400" y="1519555"/>
            <a:ext cx="4861560" cy="5219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15" name="图片 14"/>
          <p:cNvPicPr>
            <a:picLocks noChangeAspect="1"/>
          </p:cNvPicPr>
          <p:nvPr/>
        </p:nvPicPr>
        <p:blipFill>
          <a:blip r:embed="rId4"/>
          <a:stretch>
            <a:fillRect/>
          </a:stretch>
        </p:blipFill>
        <p:spPr>
          <a:xfrm>
            <a:off x="304800" y="1600200"/>
            <a:ext cx="5704205" cy="5004435"/>
          </a:xfrm>
          <a:prstGeom prst="rect">
            <a:avLst/>
          </a:prstGeom>
        </p:spPr>
      </p:pic>
      <p:pic>
        <p:nvPicPr>
          <p:cNvPr id="16" name="图片 15"/>
          <p:cNvPicPr>
            <a:picLocks noChangeAspect="1"/>
          </p:cNvPicPr>
          <p:nvPr/>
        </p:nvPicPr>
        <p:blipFill>
          <a:blip r:embed="rId5"/>
          <a:stretch>
            <a:fillRect/>
          </a:stretch>
        </p:blipFill>
        <p:spPr>
          <a:xfrm>
            <a:off x="6019800" y="1758315"/>
            <a:ext cx="6031865" cy="46882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7" name="图片 6"/>
          <p:cNvPicPr>
            <a:picLocks noChangeAspect="1"/>
          </p:cNvPicPr>
          <p:nvPr/>
        </p:nvPicPr>
        <p:blipFill>
          <a:blip r:embed="rId4"/>
          <a:stretch>
            <a:fillRect/>
          </a:stretch>
        </p:blipFill>
        <p:spPr>
          <a:xfrm>
            <a:off x="2057400" y="1447800"/>
            <a:ext cx="6865620" cy="51536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13" name="图片 12"/>
          <p:cNvPicPr>
            <a:picLocks noChangeAspect="1"/>
          </p:cNvPicPr>
          <p:nvPr/>
        </p:nvPicPr>
        <p:blipFill>
          <a:blip r:embed="rId4"/>
          <a:stretch>
            <a:fillRect/>
          </a:stretch>
        </p:blipFill>
        <p:spPr>
          <a:xfrm>
            <a:off x="1219200" y="1436370"/>
            <a:ext cx="9751060" cy="4978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7" name="图片 6"/>
          <p:cNvPicPr>
            <a:picLocks noChangeAspect="1"/>
          </p:cNvPicPr>
          <p:nvPr/>
        </p:nvPicPr>
        <p:blipFill>
          <a:blip r:embed="rId4"/>
          <a:stretch>
            <a:fillRect/>
          </a:stretch>
        </p:blipFill>
        <p:spPr>
          <a:xfrm>
            <a:off x="1295400" y="1752600"/>
            <a:ext cx="3578860" cy="4712335"/>
          </a:xfrm>
          <a:prstGeom prst="rect">
            <a:avLst/>
          </a:prstGeom>
        </p:spPr>
      </p:pic>
      <p:pic>
        <p:nvPicPr>
          <p:cNvPr id="9" name="图片 8"/>
          <p:cNvPicPr>
            <a:picLocks noChangeAspect="1"/>
          </p:cNvPicPr>
          <p:nvPr/>
        </p:nvPicPr>
        <p:blipFill>
          <a:blip r:embed="rId5"/>
          <a:stretch>
            <a:fillRect/>
          </a:stretch>
        </p:blipFill>
        <p:spPr>
          <a:xfrm>
            <a:off x="5410200" y="1752600"/>
            <a:ext cx="5494020" cy="361950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COMMONDATA" val="eyJoZGlkIjoiZDYyOWVlMmE3OWUzM2FkZTlkMDliYzU3NDg1NWYwNTEifQ=="/>
  <p:tag name="commondata" val="eyJoZGlkIjoiOTdmZWMwNzNmZmQyYjgzMTEwNDQ4MzZiNjkxZGQ0MGQ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2583</Words>
  <Application>WPS 演示</Application>
  <PresentationFormat>On-screen Show (4:3)</PresentationFormat>
  <Paragraphs>158</Paragraphs>
  <Slides>11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宋体</vt:lpstr>
      <vt:lpstr>Wingdings</vt:lpstr>
      <vt:lpstr>Trebuchet MS</vt:lpstr>
      <vt:lpstr>Arial</vt:lpstr>
      <vt:lpstr>Times New Roman</vt:lpstr>
      <vt:lpstr>Times New Roman</vt:lpstr>
      <vt:lpstr>Calibri</vt:lpstr>
      <vt:lpstr>微软雅黑</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grapefruit</cp:lastModifiedBy>
  <cp:revision>61</cp:revision>
  <dcterms:created xsi:type="dcterms:W3CDTF">2023-09-17T03:47:00Z</dcterms:created>
  <dcterms:modified xsi:type="dcterms:W3CDTF">2025-04-03T04:24:02Z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2023-09-07T00:00:00Z</vt:filetime>
  </property>
  <property fmtid="{D5CDD505-2E9C-101B-9397-08002B2CF9AE}" pid="3" name="Creator">
    <vt:lpwstr>Microsoft? PowerPoint? 2016</vt:lpwstr>
  </property>
  <property fmtid="{D5CDD505-2E9C-101B-9397-08002B2CF9AE}" pid="4" name="LastSaved">
    <vt:filetime>2023-09-28T00:00:00Z</vt:filetime>
  </property>
  <property fmtid="{D5CDD505-2E9C-101B-9397-08002B2CF9AE}" pid="5" name="ICV">
    <vt:lpwstr>47578A4C7A564EF3B52590B65095EDE6_13</vt:lpwstr>
  </property>
  <property fmtid="{D5CDD505-2E9C-101B-9397-08002B2CF9AE}" pid="6" name="KSOProductBuildVer">
    <vt:lpwstr>2052-12.1.0.20784</vt:lpwstr>
  </property>
</Properties>
</file>